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10.xml" ContentType="application/vnd.openxmlformats-officedocument.presentationml.slide+xml"/>
  <Override PartName="/ppt/slides/slide35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25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304" r:id="rId15"/>
    <p:sldId id="275" r:id="rId16"/>
    <p:sldId id="276" r:id="rId17"/>
    <p:sldId id="277" r:id="rId18"/>
    <p:sldId id="281" r:id="rId19"/>
    <p:sldId id="282" r:id="rId20"/>
    <p:sldId id="283" r:id="rId21"/>
    <p:sldId id="285" r:id="rId22"/>
    <p:sldId id="287" r:id="rId23"/>
    <p:sldId id="288" r:id="rId24"/>
    <p:sldId id="289" r:id="rId25"/>
    <p:sldId id="316" r:id="rId26"/>
    <p:sldId id="313" r:id="rId27"/>
    <p:sldId id="314" r:id="rId28"/>
    <p:sldId id="315" r:id="rId29"/>
    <p:sldId id="317" r:id="rId30"/>
    <p:sldId id="293" r:id="rId31"/>
    <p:sldId id="298" r:id="rId32"/>
    <p:sldId id="299" r:id="rId33"/>
    <p:sldId id="300" r:id="rId34"/>
    <p:sldId id="301" r:id="rId35"/>
    <p:sldId id="302" r:id="rId3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57647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Shape 3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Shape 3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9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3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58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9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17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0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1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1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9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1128-6E41-48B6-BC1F-EACC405EA244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0C048-E05E-4758-8ECF-3A7D7A90D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6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Other Radiographic Equipment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dirty="0"/>
              <a:t>Amy Crane, DVM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Composition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-Made of hundreds of alternating thin lead strips</a:t>
            </a:r>
          </a:p>
          <a:p>
            <a:pPr lvl="0" indent="457200" rtl="0">
              <a:spcBef>
                <a:spcPts val="700"/>
              </a:spcBef>
              <a:buClr>
                <a:srgbClr val="000000"/>
              </a:buClr>
              <a:buSzPct val="39285"/>
              <a:buFont typeface="Arial"/>
              <a:buNone/>
            </a:pPr>
            <a:r>
              <a:rPr lang="en" sz="2800" dirty="0">
                <a:solidFill>
                  <a:schemeClr val="tx1"/>
                </a:solidFill>
              </a:rPr>
              <a:t>with aluminum or fiber </a:t>
            </a:r>
            <a:r>
              <a:rPr lang="en" sz="2800" dirty="0" smtClean="0">
                <a:solidFill>
                  <a:schemeClr val="tx1"/>
                </a:solidFill>
              </a:rPr>
              <a:t>interspacers</a:t>
            </a:r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Basics</a:t>
            </a:r>
          </a:p>
          <a:p>
            <a:pPr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-In most grids, the lead strips are angled to </a:t>
            </a:r>
            <a:r>
              <a:rPr lang="en" sz="2800" dirty="0" smtClean="0">
                <a:solidFill>
                  <a:schemeClr val="tx1"/>
                </a:solidFill>
              </a:rPr>
              <a:t>be </a:t>
            </a:r>
            <a:r>
              <a:rPr lang="en" sz="2800" dirty="0" smtClean="0">
                <a:solidFill>
                  <a:schemeClr val="tx1"/>
                </a:solidFill>
              </a:rPr>
              <a:t>in </a:t>
            </a:r>
            <a:r>
              <a:rPr lang="en" sz="2800" dirty="0">
                <a:solidFill>
                  <a:schemeClr val="tx1"/>
                </a:solidFill>
              </a:rPr>
              <a:t>alignment with the primary x-ray beam</a:t>
            </a:r>
          </a:p>
          <a:p>
            <a:pPr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-This type of grid is a </a:t>
            </a:r>
            <a:r>
              <a:rPr lang="en" sz="2800" b="1" dirty="0">
                <a:solidFill>
                  <a:schemeClr val="tx1"/>
                </a:solidFill>
              </a:rPr>
              <a:t>focused grid</a:t>
            </a:r>
          </a:p>
          <a:p>
            <a:pPr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-Remember, the primary beam is the part of </a:t>
            </a:r>
            <a:r>
              <a:rPr lang="en" sz="2800" dirty="0" smtClean="0">
                <a:solidFill>
                  <a:schemeClr val="tx1"/>
                </a:solidFill>
              </a:rPr>
              <a:t>	the beam </a:t>
            </a:r>
            <a:r>
              <a:rPr lang="en" sz="2800" dirty="0">
                <a:solidFill>
                  <a:schemeClr val="tx1"/>
                </a:solidFill>
              </a:rPr>
              <a:t>that we want to expose the film</a:t>
            </a:r>
          </a:p>
          <a:p>
            <a:pPr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-Scatter, however, will not be aligned with </a:t>
            </a:r>
            <a:r>
              <a:rPr lang="en" sz="2800" dirty="0" smtClean="0">
                <a:solidFill>
                  <a:schemeClr val="tx1"/>
                </a:solidFill>
              </a:rPr>
              <a:t>the 	spaces </a:t>
            </a:r>
            <a:r>
              <a:rPr lang="en" sz="2800" dirty="0">
                <a:solidFill>
                  <a:schemeClr val="tx1"/>
                </a:solidFill>
              </a:rPr>
              <a:t>in the grid and will be absorbed by </a:t>
            </a:r>
            <a:r>
              <a:rPr lang="en" sz="2800" dirty="0" smtClean="0">
                <a:solidFill>
                  <a:schemeClr val="tx1"/>
                </a:solidFill>
              </a:rPr>
              <a:t>the </a:t>
            </a:r>
            <a:r>
              <a:rPr lang="en" sz="2800" dirty="0" smtClean="0">
                <a:solidFill>
                  <a:schemeClr val="tx1"/>
                </a:solidFill>
              </a:rPr>
              <a:t>lead </a:t>
            </a:r>
            <a:r>
              <a:rPr lang="en" sz="2800" dirty="0">
                <a:solidFill>
                  <a:schemeClr val="tx1"/>
                </a:solidFill>
              </a:rPr>
              <a:t>strips</a:t>
            </a:r>
          </a:p>
          <a:p>
            <a:pPr lvl="0" indent="45720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-Thus, scatter photons cannot hit the </a:t>
            </a:r>
            <a:r>
              <a:rPr lang="en" sz="2800" dirty="0" smtClean="0">
                <a:solidFill>
                  <a:schemeClr val="tx1"/>
                </a:solidFill>
              </a:rPr>
              <a:t>film 	because </a:t>
            </a:r>
            <a:r>
              <a:rPr lang="en" sz="2800" dirty="0">
                <a:solidFill>
                  <a:schemeClr val="tx1"/>
                </a:solidFill>
              </a:rPr>
              <a:t>the grid absorbs them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Grids are not perfect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Some of the primary beam will hit the lead strips and be absorbed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Therefore we have to account for this reduction in intensity of the primary x-ray beam when we select an exposure for a radiograph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 smtClean="0">
                <a:solidFill>
                  <a:schemeClr val="tx1"/>
                </a:solidFill>
              </a:rPr>
              <a:t>Not </a:t>
            </a:r>
            <a:r>
              <a:rPr lang="en" sz="2800" dirty="0">
                <a:solidFill>
                  <a:schemeClr val="tx1"/>
                </a:solidFill>
              </a:rPr>
              <a:t>all grids are the same, so be sure you know the grid factor of your particular machine.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Grids are described in terms:</a:t>
            </a:r>
          </a:p>
          <a:p>
            <a:pPr lvl="0" indent="457200" rtl="0">
              <a:spcBef>
                <a:spcPts val="6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</a:t>
            </a:r>
            <a:r>
              <a:rPr lang="en" sz="2800" b="1" dirty="0">
                <a:solidFill>
                  <a:schemeClr val="tx1"/>
                </a:solidFill>
              </a:rPr>
              <a:t>Lines per inch</a:t>
            </a:r>
            <a:r>
              <a:rPr lang="en" sz="2800" dirty="0">
                <a:solidFill>
                  <a:schemeClr val="tx1"/>
                </a:solidFill>
              </a:rPr>
              <a:t>: </a:t>
            </a:r>
            <a:endParaRPr lang="en" sz="2800" dirty="0" smtClean="0">
              <a:solidFill>
                <a:schemeClr val="tx1"/>
              </a:solidFill>
            </a:endParaRPr>
          </a:p>
          <a:p>
            <a:pPr lvl="0" indent="457200" rtl="0">
              <a:spcBef>
                <a:spcPts val="600"/>
              </a:spcBef>
              <a:buNone/>
            </a:pPr>
            <a:r>
              <a:rPr lang="en" sz="2800" dirty="0" smtClean="0">
                <a:solidFill>
                  <a:schemeClr val="tx1"/>
                </a:solidFill>
              </a:rPr>
              <a:t>-</a:t>
            </a:r>
            <a:r>
              <a:rPr lang="en" sz="2800" b="1" dirty="0">
                <a:solidFill>
                  <a:schemeClr val="tx1"/>
                </a:solidFill>
              </a:rPr>
              <a:t>Grid Ratio</a:t>
            </a:r>
            <a:r>
              <a:rPr lang="en" sz="2800" dirty="0" smtClean="0">
                <a:solidFill>
                  <a:schemeClr val="tx1"/>
                </a:solidFill>
              </a:rPr>
              <a:t>:</a:t>
            </a:r>
            <a:endParaRPr lang="en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Grid Types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Parallel grids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Focused grids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Cross-hatched grids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Grids are described in terms:</a:t>
            </a:r>
          </a:p>
          <a:p>
            <a:pPr lvl="0" indent="457200" rtl="0">
              <a:spcBef>
                <a:spcPts val="60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-</a:t>
            </a:r>
            <a:r>
              <a:rPr lang="en" sz="2400" b="1" dirty="0">
                <a:solidFill>
                  <a:schemeClr val="tx1"/>
                </a:solidFill>
              </a:rPr>
              <a:t>Bucky factor</a:t>
            </a:r>
            <a:r>
              <a:rPr lang="en" sz="2400" dirty="0" smtClean="0">
                <a:solidFill>
                  <a:schemeClr val="tx1"/>
                </a:solidFill>
              </a:rPr>
              <a:t>:</a:t>
            </a:r>
            <a:endParaRPr lang="en" sz="2400" dirty="0">
              <a:solidFill>
                <a:schemeClr val="tx1"/>
              </a:solidFill>
            </a:endParaRPr>
          </a:p>
          <a:p>
            <a:pPr lvl="0" indent="457200" rtl="0">
              <a:spcBef>
                <a:spcPts val="60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-</a:t>
            </a:r>
            <a:r>
              <a:rPr lang="en" sz="2400" b="1" dirty="0">
                <a:solidFill>
                  <a:schemeClr val="tx1"/>
                </a:solidFill>
              </a:rPr>
              <a:t>Focal range</a:t>
            </a:r>
            <a:r>
              <a:rPr lang="en" sz="2400" dirty="0">
                <a:solidFill>
                  <a:schemeClr val="tx1"/>
                </a:solidFill>
              </a:rPr>
              <a:t>:  Most grids are focused.  This </a:t>
            </a:r>
            <a:r>
              <a:rPr lang="en" sz="2400" dirty="0" smtClean="0">
                <a:solidFill>
                  <a:schemeClr val="tx1"/>
                </a:solidFill>
              </a:rPr>
              <a:t>means 	that the </a:t>
            </a:r>
            <a:r>
              <a:rPr lang="en" sz="2400" dirty="0">
                <a:solidFill>
                  <a:schemeClr val="tx1"/>
                </a:solidFill>
              </a:rPr>
              <a:t>lead strips are angled so that they are in </a:t>
            </a:r>
            <a:r>
              <a:rPr lang="en" sz="2400" dirty="0" smtClean="0">
                <a:solidFill>
                  <a:schemeClr val="tx1"/>
                </a:solidFill>
              </a:rPr>
              <a:t>alignment </a:t>
            </a:r>
            <a:r>
              <a:rPr lang="en" sz="2400" dirty="0" smtClean="0">
                <a:solidFill>
                  <a:schemeClr val="tx1"/>
                </a:solidFill>
              </a:rPr>
              <a:t>with </a:t>
            </a:r>
            <a:r>
              <a:rPr lang="en" sz="2400" dirty="0">
                <a:solidFill>
                  <a:schemeClr val="tx1"/>
                </a:solidFill>
              </a:rPr>
              <a:t>the fan shape of the x-rays coming </a:t>
            </a:r>
            <a:r>
              <a:rPr lang="en" sz="2400" dirty="0" smtClean="0">
                <a:solidFill>
                  <a:schemeClr val="tx1"/>
                </a:solidFill>
              </a:rPr>
              <a:t> </a:t>
            </a:r>
            <a:r>
              <a:rPr lang="en" sz="2400" dirty="0" smtClean="0">
                <a:solidFill>
                  <a:schemeClr val="tx1"/>
                </a:solidFill>
              </a:rPr>
              <a:t>from </a:t>
            </a:r>
            <a:r>
              <a:rPr lang="en" sz="2400" dirty="0">
                <a:solidFill>
                  <a:schemeClr val="tx1"/>
                </a:solidFill>
              </a:rPr>
              <a:t>the </a:t>
            </a:r>
            <a:r>
              <a:rPr lang="en" sz="2400" dirty="0" smtClean="0">
                <a:solidFill>
                  <a:schemeClr val="tx1"/>
                </a:solidFill>
              </a:rPr>
              <a:t>x-ray tube</a:t>
            </a:r>
            <a:r>
              <a:rPr lang="en" sz="2400" dirty="0">
                <a:solidFill>
                  <a:schemeClr val="tx1"/>
                </a:solidFill>
              </a:rPr>
              <a:t>.  These grids must be used at a </a:t>
            </a:r>
            <a:r>
              <a:rPr lang="en" sz="2400" dirty="0" smtClean="0">
                <a:solidFill>
                  <a:schemeClr val="tx1"/>
                </a:solidFill>
              </a:rPr>
              <a:t>precise </a:t>
            </a:r>
            <a:r>
              <a:rPr lang="en" sz="2400" dirty="0" smtClean="0">
                <a:solidFill>
                  <a:schemeClr val="tx1"/>
                </a:solidFill>
              </a:rPr>
              <a:t>distance from </a:t>
            </a:r>
            <a:r>
              <a:rPr lang="en" sz="2400" dirty="0">
                <a:solidFill>
                  <a:schemeClr val="tx1"/>
                </a:solidFill>
              </a:rPr>
              <a:t>the x-ray tube to work </a:t>
            </a:r>
            <a:r>
              <a:rPr lang="en" sz="2400" dirty="0" smtClean="0">
                <a:solidFill>
                  <a:schemeClr val="tx1"/>
                </a:solidFill>
              </a:rPr>
              <a:t>properly</a:t>
            </a:r>
            <a:r>
              <a:rPr lang="en" sz="2400" dirty="0" smtClean="0">
                <a:solidFill>
                  <a:schemeClr val="tx1"/>
                </a:solidFill>
              </a:rPr>
              <a:t>. If </a:t>
            </a:r>
            <a:r>
              <a:rPr lang="en" sz="2400" dirty="0">
                <a:solidFill>
                  <a:schemeClr val="tx1"/>
                </a:solidFill>
              </a:rPr>
              <a:t>they are </a:t>
            </a:r>
            <a:r>
              <a:rPr lang="en" sz="2400" dirty="0" smtClean="0">
                <a:solidFill>
                  <a:schemeClr val="tx1"/>
                </a:solidFill>
              </a:rPr>
              <a:t>used outside </a:t>
            </a:r>
            <a:r>
              <a:rPr lang="en" sz="2400" dirty="0">
                <a:solidFill>
                  <a:schemeClr val="tx1"/>
                </a:solidFill>
              </a:rPr>
              <a:t>(too far away or </a:t>
            </a:r>
            <a:r>
              <a:rPr lang="en" sz="2400" dirty="0" smtClean="0">
                <a:solidFill>
                  <a:schemeClr val="tx1"/>
                </a:solidFill>
              </a:rPr>
              <a:t>too </a:t>
            </a:r>
            <a:r>
              <a:rPr lang="en" sz="2400" dirty="0" smtClean="0">
                <a:solidFill>
                  <a:schemeClr val="tx1"/>
                </a:solidFill>
              </a:rPr>
              <a:t>close) of the </a:t>
            </a:r>
            <a:r>
              <a:rPr lang="en" sz="2400" dirty="0">
                <a:solidFill>
                  <a:schemeClr val="tx1"/>
                </a:solidFill>
              </a:rPr>
              <a:t>focal </a:t>
            </a:r>
            <a:r>
              <a:rPr lang="en" sz="2400" dirty="0" smtClean="0">
                <a:solidFill>
                  <a:schemeClr val="tx1"/>
                </a:solidFill>
              </a:rPr>
              <a:t>distance the </a:t>
            </a:r>
            <a:r>
              <a:rPr lang="en" sz="2400" dirty="0">
                <a:solidFill>
                  <a:schemeClr val="tx1"/>
                </a:solidFill>
              </a:rPr>
              <a:t>dreaded </a:t>
            </a:r>
            <a:r>
              <a:rPr lang="en" sz="2400" b="1" dirty="0">
                <a:solidFill>
                  <a:schemeClr val="tx1"/>
                </a:solidFill>
              </a:rPr>
              <a:t>grid </a:t>
            </a:r>
            <a:r>
              <a:rPr lang="en" sz="2400" b="1" dirty="0" smtClean="0">
                <a:solidFill>
                  <a:schemeClr val="tx1"/>
                </a:solidFill>
              </a:rPr>
              <a:t>cutoff</a:t>
            </a:r>
            <a:r>
              <a:rPr lang="en" sz="2400" dirty="0" smtClean="0">
                <a:solidFill>
                  <a:schemeClr val="tx1"/>
                </a:solidFill>
              </a:rPr>
              <a:t> </a:t>
            </a:r>
            <a:r>
              <a:rPr lang="en" sz="2400" dirty="0" smtClean="0">
                <a:solidFill>
                  <a:schemeClr val="tx1"/>
                </a:solidFill>
              </a:rPr>
              <a:t>occurs</a:t>
            </a:r>
            <a:endParaRPr lang="en" sz="2400" dirty="0">
              <a:solidFill>
                <a:schemeClr val="tx1"/>
              </a:solidFill>
            </a:endParaRPr>
          </a:p>
          <a:p>
            <a:endParaRPr lang="en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Cutoff:</a:t>
            </a:r>
          </a:p>
          <a:p>
            <a:pPr lvl="0" indent="457200" rtl="0">
              <a:spcBef>
                <a:spcPts val="700"/>
              </a:spcBef>
              <a:buNone/>
            </a:pPr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cutoff: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-This results in greater than normal </a:t>
            </a:r>
            <a:r>
              <a:rPr lang="en" sz="2800" dirty="0" smtClean="0">
                <a:solidFill>
                  <a:schemeClr val="tx1"/>
                </a:solidFill>
              </a:rPr>
              <a:t>absorption </a:t>
            </a:r>
            <a:r>
              <a:rPr lang="en" sz="2800" dirty="0" smtClean="0">
                <a:solidFill>
                  <a:schemeClr val="tx1"/>
                </a:solidFill>
              </a:rPr>
              <a:t>of </a:t>
            </a:r>
            <a:r>
              <a:rPr lang="en" sz="2800" dirty="0">
                <a:solidFill>
                  <a:schemeClr val="tx1"/>
                </a:solidFill>
              </a:rPr>
              <a:t>the primary x-ray beam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 resulting radiograph will be very light </a:t>
            </a:r>
            <a:r>
              <a:rPr lang="en" sz="2800" dirty="0" smtClean="0">
                <a:solidFill>
                  <a:schemeClr val="tx1"/>
                </a:solidFill>
              </a:rPr>
              <a:t>or 	underexposed</a:t>
            </a:r>
            <a:endParaRPr lang="en" sz="2800" dirty="0">
              <a:solidFill>
                <a:schemeClr val="tx1"/>
              </a:solidFill>
            </a:endParaRP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 worst type of cutoff is when the grid </a:t>
            </a:r>
            <a:r>
              <a:rPr lang="en" sz="2800" dirty="0" smtClean="0">
                <a:solidFill>
                  <a:schemeClr val="tx1"/>
                </a:solidFill>
              </a:rPr>
              <a:t>is 	placed </a:t>
            </a:r>
            <a:r>
              <a:rPr lang="en" sz="2800" dirty="0">
                <a:solidFill>
                  <a:schemeClr val="tx1"/>
                </a:solidFill>
              </a:rPr>
              <a:t>upside down.  The tube side is </a:t>
            </a:r>
            <a:r>
              <a:rPr lang="en" sz="2800" dirty="0" smtClean="0">
                <a:solidFill>
                  <a:schemeClr val="tx1"/>
                </a:solidFill>
              </a:rPr>
              <a:t>	usually labeled </a:t>
            </a:r>
            <a:r>
              <a:rPr lang="en" sz="2800" dirty="0">
                <a:solidFill>
                  <a:schemeClr val="tx1"/>
                </a:solidFill>
              </a:rPr>
              <a:t>on the grid.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Lines and Moving Grids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-When grids are used properly you may </a:t>
            </a:r>
            <a:r>
              <a:rPr lang="en" sz="2800" dirty="0" smtClean="0">
                <a:solidFill>
                  <a:schemeClr val="tx1"/>
                </a:solidFill>
              </a:rPr>
              <a:t>see 	subtle </a:t>
            </a:r>
            <a:r>
              <a:rPr lang="en" sz="2800" dirty="0">
                <a:solidFill>
                  <a:schemeClr val="tx1"/>
                </a:solidFill>
              </a:rPr>
              <a:t>images of the alternating lead strips </a:t>
            </a:r>
            <a:r>
              <a:rPr lang="en" sz="2800" dirty="0" smtClean="0">
                <a:solidFill>
                  <a:schemeClr val="tx1"/>
                </a:solidFill>
              </a:rPr>
              <a:t>	and spacers </a:t>
            </a:r>
            <a:r>
              <a:rPr lang="en" sz="2800" dirty="0">
                <a:solidFill>
                  <a:schemeClr val="tx1"/>
                </a:solidFill>
              </a:rPr>
              <a:t>in the radiograph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-These lines are called </a:t>
            </a:r>
            <a:r>
              <a:rPr lang="en" sz="2800" b="1" dirty="0">
                <a:solidFill>
                  <a:schemeClr val="tx1"/>
                </a:solidFill>
              </a:rPr>
              <a:t>grid lines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-They are the unfortunate consequence of </a:t>
            </a:r>
            <a:r>
              <a:rPr lang="en" sz="2800" dirty="0" smtClean="0">
                <a:solidFill>
                  <a:schemeClr val="tx1"/>
                </a:solidFill>
              </a:rPr>
              <a:t>	using a </a:t>
            </a:r>
            <a:r>
              <a:rPr lang="en" sz="2800" dirty="0">
                <a:solidFill>
                  <a:schemeClr val="tx1"/>
                </a:solidFill>
              </a:rPr>
              <a:t>grid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-They are very fine and not usually distracting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Fortunately we have a way of making the lines disappear by moving the grid back and forth during exposure of the radiograph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This is called a moving grid system or Potter Bucky Diaphragm</a:t>
            </a:r>
          </a:p>
          <a:p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tx1"/>
                </a:solidFill>
              </a:rPr>
              <a:t>In This Lecture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Learn about x-ray beam limiting devices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Learn about grids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Know what a cassette is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Know what intensifying screens are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Know about film color sensitivity and why it is important</a:t>
            </a:r>
          </a:p>
          <a:p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Grid care: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-Grids are fragile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-If the lead strips get bent or warped it </a:t>
            </a:r>
            <a:r>
              <a:rPr lang="en" sz="2800" dirty="0" smtClean="0">
                <a:solidFill>
                  <a:schemeClr val="tx1"/>
                </a:solidFill>
              </a:rPr>
              <a:t>will 	produce </a:t>
            </a:r>
            <a:r>
              <a:rPr lang="en" sz="2800" dirty="0">
                <a:solidFill>
                  <a:schemeClr val="tx1"/>
                </a:solidFill>
              </a:rPr>
              <a:t>artifacts that will degrade </a:t>
            </a:r>
            <a:r>
              <a:rPr lang="en" sz="2800" dirty="0" smtClean="0">
                <a:solidFill>
                  <a:schemeClr val="tx1"/>
                </a:solidFill>
              </a:rPr>
              <a:t>image 	quality</a:t>
            </a:r>
            <a:endParaRPr lang="en" sz="2800" dirty="0">
              <a:solidFill>
                <a:schemeClr val="tx1"/>
              </a:solidFill>
            </a:endParaRPr>
          </a:p>
          <a:p>
            <a:pPr marL="0" lvl="0" indent="457200" rtl="0">
              <a:spcBef>
                <a:spcPts val="700"/>
              </a:spcBef>
              <a:buNone/>
            </a:pPr>
            <a:r>
              <a:rPr lang="en" sz="2800" dirty="0" smtClean="0">
                <a:solidFill>
                  <a:schemeClr val="tx1"/>
                </a:solidFill>
              </a:rPr>
              <a:t>	-</a:t>
            </a:r>
            <a:r>
              <a:rPr lang="en" sz="2800" dirty="0">
                <a:solidFill>
                  <a:schemeClr val="tx1"/>
                </a:solidFill>
              </a:rPr>
              <a:t>Store flat and handle gently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-Instruct your equine patients that they should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 not kick or stand on the grids!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Cassettes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Cassettes: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-Rigid, light tight containers that hold the x-ray film and screens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 screens are permanently mounted in the cassettes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-There are many sizes of cassettes available to match the commonly available sizes of film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-Many cassettes have a rectangular lead block that covers one portion of the screen.  This allows for imprint identification later prior to processing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Cassettes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Cassettes serve two main </a:t>
            </a:r>
            <a:r>
              <a:rPr lang="en" sz="3200" dirty="0" smtClean="0">
                <a:solidFill>
                  <a:schemeClr val="tx1"/>
                </a:solidFill>
              </a:rPr>
              <a:t>purposes</a:t>
            </a:r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Cassettes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You need to take care of your cassettes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Using a damaged cassette will result in a crummy radiograph due to: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-Light leakage around the edges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-Warping will hamper screen function because the screen will not be pressed tightly against the film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Intensifying screens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-In general, the sensitivity of x-ray film to x-rays is poor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-X-rays can be used to expose film but it would take a lot of radiation and a very long time for most purposes</a:t>
            </a:r>
          </a:p>
          <a:p>
            <a:pPr marL="457200" lvl="0" indent="0" rtl="0">
              <a:lnSpc>
                <a:spcPct val="90000"/>
              </a:lnSpc>
              <a:spcBef>
                <a:spcPts val="700"/>
              </a:spcBef>
              <a:buNone/>
            </a:pPr>
            <a:r>
              <a:rPr lang="en" sz="2800" dirty="0">
                <a:solidFill>
                  <a:schemeClr val="tx1"/>
                </a:solidFill>
              </a:rPr>
              <a:t>-Intensifying screens are used to increase the efficiency of film exposure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Intensifying Screens:</a:t>
            </a:r>
          </a:p>
          <a:p>
            <a:pPr marL="457200" lvl="0" indent="0" rtl="0">
              <a:spcBef>
                <a:spcPts val="60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-This increases efficiency because radiographic film is more sensitive to light than x-rays</a:t>
            </a:r>
          </a:p>
          <a:p>
            <a:pPr marL="457200" lvl="0" indent="0" rtl="0">
              <a:spcBef>
                <a:spcPts val="60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-They are called intensifying screens because they intensify the effect that x-rays have on radiographic film</a:t>
            </a:r>
          </a:p>
          <a:p>
            <a:pPr marL="457200" lvl="0" indent="0" rtl="0">
              <a:spcBef>
                <a:spcPts val="60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-The color of the light emitted is </a:t>
            </a:r>
            <a:r>
              <a:rPr lang="en" sz="2400" dirty="0" smtClean="0">
                <a:solidFill>
                  <a:schemeClr val="tx1"/>
                </a:solidFill>
              </a:rPr>
              <a:t>either blue or </a:t>
            </a:r>
            <a:r>
              <a:rPr lang="en" sz="2400" dirty="0">
                <a:solidFill>
                  <a:schemeClr val="tx1"/>
                </a:solidFill>
              </a:rPr>
              <a:t>green </a:t>
            </a:r>
            <a:r>
              <a:rPr lang="en" sz="2400" dirty="0" smtClean="0">
                <a:solidFill>
                  <a:schemeClr val="tx1"/>
                </a:solidFill>
              </a:rPr>
              <a:t>light</a:t>
            </a:r>
            <a:endParaRPr lang="en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5555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Screens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Composition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Supporting base with a layer of fluorescent crystals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Crystal layer is coated with a protective layer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Crystals emit visible light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Blue or green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When excited by x-rays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Small flashlights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Screens are inside the cassette and in contact with the film</a:t>
            </a:r>
          </a:p>
        </p:txBody>
      </p:sp>
    </p:spTree>
    <p:extLst>
      <p:ext uri="{BB962C8B-B14F-4D97-AF65-F5344CB8AC3E}">
        <p14:creationId xmlns:p14="http://schemas.microsoft.com/office/powerpoint/2010/main" val="191919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Screens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Types of crystals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Calcium tungstate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Rare earth series</a:t>
            </a:r>
          </a:p>
        </p:txBody>
      </p:sp>
    </p:spTree>
    <p:extLst>
      <p:ext uri="{BB962C8B-B14F-4D97-AF65-F5344CB8AC3E}">
        <p14:creationId xmlns:p14="http://schemas.microsoft.com/office/powerpoint/2010/main" val="19299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Screens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Screen speed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Consequence of screen usage is amount of x-ray radiation needed to cause exposure is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Film isn’t as sensitive to x-rays so it would take more radiation without screens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Different speeds of screen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Slower speed uses higher </a:t>
            </a:r>
            <a:r>
              <a:rPr lang="en-US" sz="2400" dirty="0" err="1" smtClean="0">
                <a:solidFill>
                  <a:schemeClr val="tx1"/>
                </a:solidFill>
              </a:rPr>
              <a:t>mAs</a:t>
            </a:r>
            <a:r>
              <a:rPr lang="en-US" sz="2400" dirty="0" smtClean="0">
                <a:solidFill>
                  <a:schemeClr val="tx1"/>
                </a:solidFill>
              </a:rPr>
              <a:t> setting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Faster speed uses lower </a:t>
            </a:r>
            <a:r>
              <a:rPr lang="en-US" sz="2400" dirty="0" err="1" smtClean="0">
                <a:solidFill>
                  <a:schemeClr val="tx1"/>
                </a:solidFill>
              </a:rPr>
              <a:t>mAs</a:t>
            </a:r>
            <a:r>
              <a:rPr lang="en-US" sz="2400" dirty="0" smtClean="0">
                <a:solidFill>
                  <a:schemeClr val="tx1"/>
                </a:solidFill>
              </a:rPr>
              <a:t> setting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What determines screen speed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Size of crystals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Thickness of crystal layer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91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Basically, the more you have of a given phosphor, the faster the system will be</a:t>
            </a:r>
          </a:p>
          <a:p>
            <a:pPr marL="457200" lvl="0" indent="-342900" rtl="0"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However, using more phosphor will greatly decrease image </a:t>
            </a:r>
            <a:r>
              <a:rPr lang="en" sz="2800" dirty="0" smtClean="0">
                <a:solidFill>
                  <a:schemeClr val="tx1"/>
                </a:solidFill>
              </a:rPr>
              <a:t>detail</a:t>
            </a:r>
            <a:endParaRPr lang="e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896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X-ray beam limiting devices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Previously we stated that it was important to limit the size of the x-ray field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There are two reasons for this</a:t>
            </a:r>
          </a:p>
          <a:p>
            <a:pPr lvl="0" indent="457200" rtl="0">
              <a:spcBef>
                <a:spcPts val="700"/>
              </a:spcBef>
              <a:buNone/>
            </a:pPr>
            <a:r>
              <a:rPr lang="en" sz="2000" dirty="0" smtClean="0">
                <a:solidFill>
                  <a:schemeClr val="tx1"/>
                </a:solidFill>
              </a:rPr>
              <a:t>-</a:t>
            </a:r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>
                <a:solidFill>
                  <a:schemeClr val="tx1"/>
                </a:solidFill>
              </a:rPr>
              <a:t>Intensifying screen benefits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>
                <a:solidFill>
                  <a:schemeClr val="tx1"/>
                </a:solidFill>
              </a:rPr>
              <a:t>-Intensifying screens vastly decrease the amount of radiation our patients and personnel receive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>
                <a:solidFill>
                  <a:schemeClr val="tx1"/>
                </a:solidFill>
              </a:rPr>
              <a:t>-Another benefit of intensifying screens is that they enable us to use faster exposures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>
                <a:solidFill>
                  <a:schemeClr val="tx1"/>
                </a:solidFill>
              </a:rPr>
              <a:t>-Intensifying screens also increase contrast</a:t>
            </a:r>
          </a:p>
          <a:p>
            <a:endParaRPr lang="en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b="1">
                <a:solidFill>
                  <a:schemeClr val="tx1"/>
                </a:solidFill>
              </a:rPr>
              <a:t>Screens – putting theory into practice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>
                <a:solidFill>
                  <a:schemeClr val="tx1"/>
                </a:solidFill>
              </a:rPr>
              <a:t>-You need to select a good balance between the speed of the screen and the detail you need for your particular application</a:t>
            </a:r>
          </a:p>
          <a:p>
            <a:pPr marL="457200" lvl="0" indent="0" rtl="0">
              <a:spcBef>
                <a:spcPts val="700"/>
              </a:spcBef>
              <a:buNone/>
            </a:pPr>
            <a:r>
              <a:rPr lang="en" sz="2800">
                <a:solidFill>
                  <a:schemeClr val="tx1"/>
                </a:solidFill>
              </a:rPr>
              <a:t>-Most screens are rare earth screens composed of phosphors from the rare-earth elements of the periodic table. </a:t>
            </a:r>
          </a:p>
          <a:p>
            <a:endParaRPr lang="en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 smtClean="0">
                <a:solidFill>
                  <a:schemeClr val="tx1"/>
                </a:solidFill>
              </a:rPr>
              <a:t>Screens</a:t>
            </a:r>
            <a:endParaRPr lang="en" b="1" dirty="0">
              <a:solidFill>
                <a:schemeClr val="tx1"/>
              </a:solidFill>
            </a:endParaRPr>
          </a:p>
        </p:txBody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800"/>
              </a:spcBef>
              <a:buClr>
                <a:srgbClr val="000000"/>
              </a:buClr>
              <a:buSzPct val="34375"/>
              <a:buFont typeface="Arial"/>
              <a:buNone/>
            </a:pPr>
            <a:r>
              <a:rPr lang="en" sz="3200">
                <a:solidFill>
                  <a:schemeClr val="tx1"/>
                </a:solidFill>
              </a:rPr>
              <a:t>FYI:  Older screens used calcium tungstate as the phosphor.  They are not as efficient as the rare earth crystals at converting x-rays to light.  Therefore thick layers of phosphor and large phosphor particles were necessary (which decreases detail)</a:t>
            </a:r>
          </a:p>
          <a:p>
            <a:endParaRPr lang="en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>
                <a:solidFill>
                  <a:schemeClr val="tx1"/>
                </a:solidFill>
              </a:rPr>
              <a:t>Cassettes and Screens</a:t>
            </a:r>
          </a:p>
        </p:txBody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Screen Maintenance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Keep clean because dust and film accumulate on the screen which will reduce performance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Clean with a commercially available screen </a:t>
            </a:r>
            <a:r>
              <a:rPr lang="en" sz="2800" dirty="0" smtClean="0">
                <a:solidFill>
                  <a:schemeClr val="tx1"/>
                </a:solidFill>
              </a:rPr>
              <a:t>cleaner or alcohol </a:t>
            </a:r>
            <a:r>
              <a:rPr lang="en" sz="2800" dirty="0">
                <a:solidFill>
                  <a:schemeClr val="tx1"/>
                </a:solidFill>
              </a:rPr>
              <a:t>and a lint free cloth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Cassettes should never be left open when not in use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Screens wear out with age which decreases resolution and speed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A high-speed five year old screen has roughly the same efficiency as a new, slower speed screen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>
                <a:solidFill>
                  <a:schemeClr val="tx1"/>
                </a:solidFill>
              </a:rPr>
              <a:t>The Screen System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Screens don’t do anything by themselves, they need film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So when you talk about screens you need to talk about film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Fortunately we have a whole lecture on film!!!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2800" dirty="0">
                <a:solidFill>
                  <a:schemeClr val="tx1"/>
                </a:solidFill>
              </a:rPr>
              <a:t>Keep in mind that one characteristic of x-ray film that must be considered when you purchase film is color sensitivity of the film</a:t>
            </a:r>
          </a:p>
          <a:p>
            <a:endParaRPr lang="e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>
                <a:solidFill>
                  <a:schemeClr val="tx1"/>
                </a:solidFill>
              </a:rPr>
              <a:t>The Screen System</a:t>
            </a:r>
          </a:p>
        </p:txBody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>
                <a:solidFill>
                  <a:schemeClr val="tx1"/>
                </a:solidFill>
              </a:rPr>
              <a:t>X-ray films are only sensitive to one color of visible light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>
                <a:solidFill>
                  <a:schemeClr val="tx1"/>
                </a:solidFill>
              </a:rPr>
              <a:t>But, different screens give off different colors of visible light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>
                <a:solidFill>
                  <a:schemeClr val="tx1"/>
                </a:solidFill>
              </a:rPr>
              <a:t>Therefore, you must match the film color sensitivity to the light being emitted from the screen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>
                <a:solidFill>
                  <a:schemeClr val="tx1"/>
                </a:solidFill>
              </a:rPr>
              <a:t>Older screens emit a ‘blue violet’ light and appropriate film was ‘blue light’ sensitive</a:t>
            </a:r>
          </a:p>
          <a:p>
            <a:pPr marL="457200" lvl="0" indent="-342900" rtl="0">
              <a:lnSpc>
                <a:spcPct val="90000"/>
              </a:lnSpc>
              <a:spcBef>
                <a:spcPts val="700"/>
              </a:spcBef>
              <a:buClr>
                <a:schemeClr val="accent1"/>
              </a:buClr>
              <a:buSzPct val="64285"/>
              <a:buFont typeface="Arial"/>
              <a:buChar char="●"/>
            </a:pPr>
            <a:r>
              <a:rPr lang="en" sz="2800">
                <a:solidFill>
                  <a:schemeClr val="tx1"/>
                </a:solidFill>
              </a:rPr>
              <a:t>Newer rare earth screens emit ‘green’ light ad require ‘green’ sensitive film</a:t>
            </a:r>
          </a:p>
          <a:p>
            <a:endParaRPr lang="en" sz="2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b="1" dirty="0">
                <a:solidFill>
                  <a:schemeClr val="tx1"/>
                </a:solidFill>
              </a:rPr>
              <a:t>X-ray beam limiting devices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There are many devices used to accomplish this task of decreasing the size of the x-ray field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Cones, cylinders, and aperture diaphragms have been used in the past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Currently, the standard technology is the collimator</a:t>
            </a:r>
          </a:p>
          <a:p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b="1" dirty="0">
                <a:solidFill>
                  <a:schemeClr val="tx1"/>
                </a:solidFill>
              </a:rPr>
              <a:t>X-ray beam limiting devices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Collimators allow a variety of x-ray field sizes </a:t>
            </a:r>
            <a:endParaRPr lang="en" sz="3200" dirty="0" smtClean="0">
              <a:solidFill>
                <a:schemeClr val="tx1"/>
              </a:solidFill>
            </a:endParaRP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 smtClean="0">
                <a:solidFill>
                  <a:schemeClr val="tx1"/>
                </a:solidFill>
              </a:rPr>
              <a:t>Most </a:t>
            </a:r>
            <a:r>
              <a:rPr lang="en" sz="3200" dirty="0">
                <a:solidFill>
                  <a:schemeClr val="tx1"/>
                </a:solidFill>
              </a:rPr>
              <a:t>systems use a mirror to align the light field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Some portable systems use a laser to center the field</a:t>
            </a:r>
          </a:p>
          <a:p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b="1" dirty="0">
                <a:solidFill>
                  <a:schemeClr val="tx1"/>
                </a:solidFill>
              </a:rPr>
              <a:t>X-ray beam limiting devices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Collimators do not focus the x-ray beam, they merely shape it by cutting off the edges of the beam.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They simply exclude the part of the beam we don’t want to use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Since x-rays do not have a mass or charge, they cannot be focused</a:t>
            </a:r>
          </a:p>
          <a:p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 b="1" dirty="0">
                <a:solidFill>
                  <a:schemeClr val="tx1"/>
                </a:solidFill>
              </a:rPr>
              <a:t>X-ray beam limiting devices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Collimators are not fool proof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Mirrors can go out of whack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A good maintenance schedule will evaluate the accuracy of the collimator light on a routine </a:t>
            </a:r>
            <a:r>
              <a:rPr lang="en" sz="3200" dirty="0" smtClean="0">
                <a:solidFill>
                  <a:schemeClr val="tx1"/>
                </a:solidFill>
              </a:rPr>
              <a:t>basis</a:t>
            </a:r>
          </a:p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-US" sz="3200" dirty="0" smtClean="0">
                <a:solidFill>
                  <a:schemeClr val="tx1"/>
                </a:solidFill>
              </a:rPr>
              <a:t>Q</a:t>
            </a:r>
            <a:r>
              <a:rPr lang="en" sz="3200" dirty="0" smtClean="0">
                <a:solidFill>
                  <a:schemeClr val="tx1"/>
                </a:solidFill>
              </a:rPr>
              <a:t>uality control test???</a:t>
            </a:r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 and scatter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Good collimation will reduce scatter</a:t>
            </a:r>
          </a:p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Tissue is, however, still exposed even though we limit the field – and scatter is produced.</a:t>
            </a:r>
          </a:p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Anytime scatter hits the film, there is image degradation</a:t>
            </a:r>
          </a:p>
          <a:p>
            <a:pPr marL="457200" lvl="0" indent="-342900" rtl="0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dirty="0">
                <a:solidFill>
                  <a:schemeClr val="tx1"/>
                </a:solidFill>
              </a:rPr>
              <a:t>A grid is used to reduce scatter from hitting the </a:t>
            </a:r>
            <a:r>
              <a:rPr lang="en" sz="3200" dirty="0" smtClean="0">
                <a:solidFill>
                  <a:schemeClr val="tx1"/>
                </a:solidFill>
              </a:rPr>
              <a:t>film</a:t>
            </a:r>
            <a:endParaRPr lang="en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b="1" dirty="0">
                <a:solidFill>
                  <a:schemeClr val="tx1"/>
                </a:solidFill>
              </a:rPr>
              <a:t>Grids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800"/>
              </a:spcBef>
              <a:buClr>
                <a:schemeClr val="accent1"/>
              </a:buClr>
              <a:buSzPct val="56250"/>
              <a:buFont typeface="Arial"/>
              <a:buChar char="●"/>
            </a:pPr>
            <a:r>
              <a:rPr lang="en" sz="3200" b="1" dirty="0">
                <a:solidFill>
                  <a:schemeClr val="tx1"/>
                </a:solidFill>
              </a:rPr>
              <a:t>Grids should be used anytime a body part thicker than 10cm is radiographed</a:t>
            </a:r>
          </a:p>
          <a:p>
            <a:endParaRPr lang="en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B567DC-532E-4E9E-85B3-58D34580A465}"/>
</file>

<file path=customXml/itemProps2.xml><?xml version="1.0" encoding="utf-8"?>
<ds:datastoreItem xmlns:ds="http://schemas.openxmlformats.org/officeDocument/2006/customXml" ds:itemID="{09014166-BE48-46A2-B2B5-917D732D3E6B}"/>
</file>

<file path=customXml/itemProps3.xml><?xml version="1.0" encoding="utf-8"?>
<ds:datastoreItem xmlns:ds="http://schemas.openxmlformats.org/officeDocument/2006/customXml" ds:itemID="{D254BD68-034C-4040-8CB0-D29A4CBE4C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3524</TotalTime>
  <Words>1243</Words>
  <Application>Microsoft Office PowerPoint</Application>
  <PresentationFormat>On-screen Show (4:3)</PresentationFormat>
  <Paragraphs>167</Paragraphs>
  <Slides>35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Other Radiographic Equipment</vt:lpstr>
      <vt:lpstr>In This Lecture</vt:lpstr>
      <vt:lpstr>X-ray beam limiting devices</vt:lpstr>
      <vt:lpstr>X-ray beam limiting devices</vt:lpstr>
      <vt:lpstr>X-ray beam limiting devices</vt:lpstr>
      <vt:lpstr>X-ray beam limiting devices</vt:lpstr>
      <vt:lpstr>X-ray beam limiting devices</vt:lpstr>
      <vt:lpstr>Grids and scatter</vt:lpstr>
      <vt:lpstr>Grids</vt:lpstr>
      <vt:lpstr>Grids</vt:lpstr>
      <vt:lpstr>Grids</vt:lpstr>
      <vt:lpstr>Grids</vt:lpstr>
      <vt:lpstr>Grids</vt:lpstr>
      <vt:lpstr>Grid Types</vt:lpstr>
      <vt:lpstr>Grids</vt:lpstr>
      <vt:lpstr>Grids</vt:lpstr>
      <vt:lpstr>Grids</vt:lpstr>
      <vt:lpstr>Grids</vt:lpstr>
      <vt:lpstr>Grids</vt:lpstr>
      <vt:lpstr>Grids</vt:lpstr>
      <vt:lpstr>Cassettes</vt:lpstr>
      <vt:lpstr>Cassettes</vt:lpstr>
      <vt:lpstr>Cassettes</vt:lpstr>
      <vt:lpstr>Screens</vt:lpstr>
      <vt:lpstr>Screens</vt:lpstr>
      <vt:lpstr>Screens</vt:lpstr>
      <vt:lpstr>Screens</vt:lpstr>
      <vt:lpstr>Screens</vt:lpstr>
      <vt:lpstr>Screens</vt:lpstr>
      <vt:lpstr>Screens</vt:lpstr>
      <vt:lpstr>Screens</vt:lpstr>
      <vt:lpstr>Screens</vt:lpstr>
      <vt:lpstr>Cassettes and Screens</vt:lpstr>
      <vt:lpstr>The Screen System</vt:lpstr>
      <vt:lpstr>The Screen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Radiographic Equipment</dc:title>
  <dc:creator>acranedvm</dc:creator>
  <cp:lastModifiedBy>acranedvm</cp:lastModifiedBy>
  <cp:revision>33</cp:revision>
  <dcterms:modified xsi:type="dcterms:W3CDTF">2018-09-20T15:06:06Z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